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
  </p:notesMasterIdLst>
  <p:handoutMasterIdLst>
    <p:handoutMasterId r:id="rId10"/>
  </p:handoutMasterIdLst>
  <p:sldIdLst>
    <p:sldId id="258" r:id="rId2"/>
    <p:sldId id="259" r:id="rId3"/>
    <p:sldId id="261" r:id="rId4"/>
    <p:sldId id="263" r:id="rId5"/>
    <p:sldId id="262" r:id="rId6"/>
    <p:sldId id="264" r:id="rId7"/>
    <p:sldId id="271" r:id="rId8"/>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73813" autoAdjust="0"/>
  </p:normalViewPr>
  <p:slideViewPr>
    <p:cSldViewPr snapToGrid="0" snapToObjects="1">
      <p:cViewPr varScale="1">
        <p:scale>
          <a:sx n="52" d="100"/>
          <a:sy n="52" d="100"/>
        </p:scale>
        <p:origin x="1700" y="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F037D07A-1040-BB43-B3DF-882A9801F21C}" type="datetimeFigureOut">
              <a:rPr lang="en-US" smtClean="0"/>
              <a:t>12/6/2017</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9176072-6BF1-D048-9276-63F093A05E76}" type="slidenum">
              <a:rPr lang="en-US" smtClean="0"/>
              <a:t>‹#›</a:t>
            </a:fld>
            <a:endParaRPr lang="en-US" dirty="0"/>
          </a:p>
        </p:txBody>
      </p:sp>
    </p:spTree>
    <p:extLst>
      <p:ext uri="{BB962C8B-B14F-4D97-AF65-F5344CB8AC3E}">
        <p14:creationId xmlns:p14="http://schemas.microsoft.com/office/powerpoint/2010/main" val="15206273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36A9185-0AD6-7C44-A309-8910898C8198}" type="datetimeFigureOut">
              <a:rPr lang="en-US" smtClean="0"/>
              <a:t>12/6/2017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3AD3651-5940-8642-8E6B-EE84E53FB5E0}" type="slidenum">
              <a:rPr lang="en-US" smtClean="0"/>
              <a:t>‹#›</a:t>
            </a:fld>
            <a:endParaRPr lang="en-US" dirty="0"/>
          </a:p>
        </p:txBody>
      </p:sp>
    </p:spTree>
    <p:extLst>
      <p:ext uri="{BB962C8B-B14F-4D97-AF65-F5344CB8AC3E}">
        <p14:creationId xmlns:p14="http://schemas.microsoft.com/office/powerpoint/2010/main" val="210810709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opening slide assumes you are</a:t>
            </a:r>
            <a:r>
              <a:rPr lang="en-US" baseline="0" dirty="0" smtClean="0"/>
              <a:t> using this as a first-day lesson, so it displays a welcome message for the students as they come into your classroom for the first time.</a:t>
            </a:r>
            <a:endParaRPr lang="en-US" dirty="0"/>
          </a:p>
        </p:txBody>
      </p:sp>
      <p:sp>
        <p:nvSpPr>
          <p:cNvPr id="4" name="Slide Number Placeholder 3"/>
          <p:cNvSpPr>
            <a:spLocks noGrp="1"/>
          </p:cNvSpPr>
          <p:nvPr>
            <p:ph type="sldNum" sz="quarter" idx="10"/>
          </p:nvPr>
        </p:nvSpPr>
        <p:spPr/>
        <p:txBody>
          <a:bodyPr/>
          <a:lstStyle/>
          <a:p>
            <a:fld id="{B3AD3651-5940-8642-8E6B-EE84E53FB5E0}" type="slidenum">
              <a:rPr lang="en-US" smtClean="0"/>
              <a:t>1</a:t>
            </a:fld>
            <a:endParaRPr lang="en-US" dirty="0"/>
          </a:p>
        </p:txBody>
      </p:sp>
    </p:spTree>
    <p:extLst>
      <p:ext uri="{BB962C8B-B14F-4D97-AF65-F5344CB8AC3E}">
        <p14:creationId xmlns:p14="http://schemas.microsoft.com/office/powerpoint/2010/main" val="1207706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Students</a:t>
            </a:r>
            <a:r>
              <a:rPr lang="en-US" baseline="0" dirty="0" smtClean="0"/>
              <a:t> writing in bullet points is acceptable at this step.  Goal is to provide a safe method for students to invest in the picture before moving into the more intimidating steps of analyzing/interpreting.  You can give kids a specific number of items that must be on their list: </a:t>
            </a:r>
            <a:r>
              <a:rPr lang="en-US" baseline="0" dirty="0" smtClean="0"/>
              <a:t>5-10.  </a:t>
            </a:r>
            <a:r>
              <a:rPr lang="en-US" baseline="0" dirty="0" smtClean="0"/>
              <a:t>Or, you can set a timer for </a:t>
            </a:r>
            <a:r>
              <a:rPr lang="en-US" baseline="0" dirty="0" smtClean="0"/>
              <a:t>3-5 </a:t>
            </a:r>
            <a:r>
              <a:rPr lang="en-US" baseline="0" dirty="0" smtClean="0"/>
              <a:t>minutes and have them list as much as they can during this time period.</a:t>
            </a:r>
            <a:endParaRPr lang="en-US" dirty="0"/>
          </a:p>
        </p:txBody>
      </p:sp>
      <p:sp>
        <p:nvSpPr>
          <p:cNvPr id="4" name="Slide Number Placeholder 3"/>
          <p:cNvSpPr>
            <a:spLocks noGrp="1"/>
          </p:cNvSpPr>
          <p:nvPr>
            <p:ph type="sldNum" sz="quarter" idx="10"/>
          </p:nvPr>
        </p:nvSpPr>
        <p:spPr/>
        <p:txBody>
          <a:bodyPr/>
          <a:lstStyle/>
          <a:p>
            <a:fld id="{B3AD3651-5940-8642-8E6B-EE84E53FB5E0}" type="slidenum">
              <a:rPr lang="en-US" smtClean="0"/>
              <a:t>2</a:t>
            </a:fld>
            <a:endParaRPr lang="en-US" dirty="0"/>
          </a:p>
        </p:txBody>
      </p:sp>
    </p:spTree>
    <p:extLst>
      <p:ext uri="{BB962C8B-B14F-4D97-AF65-F5344CB8AC3E}">
        <p14:creationId xmlns:p14="http://schemas.microsoft.com/office/powerpoint/2010/main" val="196413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You</a:t>
            </a:r>
            <a:r>
              <a:rPr lang="en-US" baseline="0" dirty="0" smtClean="0"/>
              <a:t> can give more specific directions </a:t>
            </a:r>
            <a:r>
              <a:rPr lang="en-US" baseline="0" dirty="0" smtClean="0"/>
              <a:t>verbally with this </a:t>
            </a:r>
            <a:r>
              <a:rPr lang="en-US" baseline="0" dirty="0" smtClean="0"/>
              <a:t>slide as to how MUCH to write, such as 1-3 paragraphs.  5-10 sentences.  Etc.  You might notice that on the worksheet provided with this lesson, the instructions at this point simply say: “Step 2: Wait for Instructions to be Displayed.”  This is so that students who finish quickly with the describe portion don’t get ahead of the class and race through the activity to be “done” before others have just started thinking more deeply.</a:t>
            </a:r>
            <a:endParaRPr lang="en-US" dirty="0" smtClean="0"/>
          </a:p>
          <a:p>
            <a:endParaRPr lang="en-US" dirty="0"/>
          </a:p>
        </p:txBody>
      </p:sp>
      <p:sp>
        <p:nvSpPr>
          <p:cNvPr id="4" name="Slide Number Placeholder 3"/>
          <p:cNvSpPr>
            <a:spLocks noGrp="1"/>
          </p:cNvSpPr>
          <p:nvPr>
            <p:ph type="sldNum" sz="quarter" idx="10"/>
          </p:nvPr>
        </p:nvSpPr>
        <p:spPr/>
        <p:txBody>
          <a:bodyPr/>
          <a:lstStyle/>
          <a:p>
            <a:fld id="{B3AD3651-5940-8642-8E6B-EE84E53FB5E0}" type="slidenum">
              <a:rPr lang="en-US" smtClean="0"/>
              <a:t>3</a:t>
            </a:fld>
            <a:endParaRPr lang="en-US" dirty="0"/>
          </a:p>
        </p:txBody>
      </p:sp>
    </p:spTree>
    <p:extLst>
      <p:ext uri="{BB962C8B-B14F-4D97-AF65-F5344CB8AC3E}">
        <p14:creationId xmlns:p14="http://schemas.microsoft.com/office/powerpoint/2010/main" val="35340125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Give the students a chance to discuss what they have written so far for </a:t>
            </a:r>
            <a:r>
              <a:rPr lang="en-US" dirty="0" smtClean="0"/>
              <a:t>the describe </a:t>
            </a:r>
            <a:r>
              <a:rPr lang="en-US" dirty="0" smtClean="0"/>
              <a:t>&amp; </a:t>
            </a:r>
            <a:r>
              <a:rPr lang="en-US" dirty="0" smtClean="0"/>
              <a:t>analyze steps before</a:t>
            </a:r>
            <a:r>
              <a:rPr lang="en-US" baseline="0" dirty="0" smtClean="0"/>
              <a:t> </a:t>
            </a:r>
            <a:r>
              <a:rPr lang="en-US" baseline="0" dirty="0" smtClean="0"/>
              <a:t>handing out the quotes, maybe set a timer for 5 minutes.  Then, give the groups their next task by displaying the next slide with the </a:t>
            </a:r>
            <a:r>
              <a:rPr lang="en-US" baseline="0" dirty="0" smtClean="0"/>
              <a:t>“connect” </a:t>
            </a:r>
            <a:r>
              <a:rPr lang="en-US" baseline="0" dirty="0" smtClean="0"/>
              <a:t>instructions.  </a:t>
            </a:r>
            <a:endParaRPr lang="en-US" dirty="0"/>
          </a:p>
        </p:txBody>
      </p:sp>
      <p:sp>
        <p:nvSpPr>
          <p:cNvPr id="4" name="Slide Number Placeholder 3"/>
          <p:cNvSpPr>
            <a:spLocks noGrp="1"/>
          </p:cNvSpPr>
          <p:nvPr>
            <p:ph type="sldNum" sz="quarter" idx="10"/>
          </p:nvPr>
        </p:nvSpPr>
        <p:spPr/>
        <p:txBody>
          <a:bodyPr/>
          <a:lstStyle/>
          <a:p>
            <a:fld id="{B3AD3651-5940-8642-8E6B-EE84E53FB5E0}" type="slidenum">
              <a:rPr lang="en-US" smtClean="0"/>
              <a:t>4</a:t>
            </a:fld>
            <a:endParaRPr lang="en-US" dirty="0"/>
          </a:p>
        </p:txBody>
      </p:sp>
    </p:spTree>
    <p:extLst>
      <p:ext uri="{BB962C8B-B14F-4D97-AF65-F5344CB8AC3E}">
        <p14:creationId xmlns:p14="http://schemas.microsoft.com/office/powerpoint/2010/main" val="38367394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smtClean="0"/>
              <a:t>During this step, the teacher should circulate, and if a group appears to finish early, you can instruct them to discuss the other quotes on the paper to keep their discussion going.  Another option is for the teacher to verbally provide instructions for the final slide: Predict.  This will allow the finished group to keep its conversation going without derailing the discussions happening </a:t>
            </a:r>
            <a:r>
              <a:rPr lang="en-US" baseline="0" dirty="0" smtClean="0"/>
              <a:t>elsewhere.  </a:t>
            </a:r>
            <a:r>
              <a:rPr lang="en-US" baseline="0" dirty="0" smtClean="0"/>
              <a:t>If you display the last slide too early because one group had a briefer conversation, it is likely that all your other groups also will stop talking about the quotes and start answering the “final question” in Step 4 even if they were in the middle of a quality discussion.  Wait to display Step 4 until the majority of groups are done with the quotes.</a:t>
            </a:r>
            <a:endParaRPr lang="en-US" dirty="0" smtClean="0"/>
          </a:p>
          <a:p>
            <a:endParaRPr lang="en-US" dirty="0"/>
          </a:p>
        </p:txBody>
      </p:sp>
      <p:sp>
        <p:nvSpPr>
          <p:cNvPr id="4" name="Slide Number Placeholder 3"/>
          <p:cNvSpPr>
            <a:spLocks noGrp="1"/>
          </p:cNvSpPr>
          <p:nvPr>
            <p:ph type="sldNum" sz="quarter" idx="10"/>
          </p:nvPr>
        </p:nvSpPr>
        <p:spPr/>
        <p:txBody>
          <a:bodyPr/>
          <a:lstStyle/>
          <a:p>
            <a:fld id="{B3AD3651-5940-8642-8E6B-EE84E53FB5E0}" type="slidenum">
              <a:rPr lang="en-US" smtClean="0"/>
              <a:t>5</a:t>
            </a:fld>
            <a:endParaRPr lang="en-US" dirty="0"/>
          </a:p>
        </p:txBody>
      </p:sp>
    </p:spTree>
    <p:extLst>
      <p:ext uri="{BB962C8B-B14F-4D97-AF65-F5344CB8AC3E}">
        <p14:creationId xmlns:p14="http://schemas.microsoft.com/office/powerpoint/2010/main" val="31748696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If you are using this lesson for another purpose (other than the</a:t>
            </a:r>
            <a:r>
              <a:rPr lang="en-US" baseline="0" dirty="0" smtClean="0"/>
              <a:t> start of a debate class), y</a:t>
            </a:r>
            <a:r>
              <a:rPr lang="en-US" dirty="0" smtClean="0"/>
              <a:t>ou</a:t>
            </a:r>
            <a:r>
              <a:rPr lang="en-US" baseline="0" dirty="0" smtClean="0"/>
              <a:t> can change this slide to fit your needs.  For example: </a:t>
            </a:r>
            <a:r>
              <a:rPr lang="en-US" baseline="0" dirty="0" smtClean="0"/>
              <a:t>Why </a:t>
            </a:r>
            <a:r>
              <a:rPr lang="en-US" baseline="0" dirty="0" smtClean="0"/>
              <a:t>do you think we are beginning our study of current events with this activity</a:t>
            </a:r>
            <a:r>
              <a:rPr lang="en-US" baseline="0" dirty="0" smtClean="0"/>
              <a:t>?  </a:t>
            </a:r>
            <a:r>
              <a:rPr lang="en-US" baseline="0" dirty="0" smtClean="0"/>
              <a:t>Or, why would we start our communications class with this activity?  Or, what does this activity tell you about my expectations for this class/semester/year?  Adapt this slide to your focus.</a:t>
            </a:r>
            <a:endParaRPr lang="en-US" dirty="0"/>
          </a:p>
        </p:txBody>
      </p:sp>
      <p:sp>
        <p:nvSpPr>
          <p:cNvPr id="4" name="Slide Number Placeholder 3"/>
          <p:cNvSpPr>
            <a:spLocks noGrp="1"/>
          </p:cNvSpPr>
          <p:nvPr>
            <p:ph type="sldNum" sz="quarter" idx="10"/>
          </p:nvPr>
        </p:nvSpPr>
        <p:spPr/>
        <p:txBody>
          <a:bodyPr/>
          <a:lstStyle/>
          <a:p>
            <a:fld id="{B3AD3651-5940-8642-8E6B-EE84E53FB5E0}" type="slidenum">
              <a:rPr lang="en-US" smtClean="0"/>
              <a:t>6</a:t>
            </a:fld>
            <a:endParaRPr lang="en-US" dirty="0"/>
          </a:p>
        </p:txBody>
      </p:sp>
    </p:spTree>
    <p:extLst>
      <p:ext uri="{BB962C8B-B14F-4D97-AF65-F5344CB8AC3E}">
        <p14:creationId xmlns:p14="http://schemas.microsoft.com/office/powerpoint/2010/main" val="14261495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 the</a:t>
            </a:r>
            <a:r>
              <a:rPr lang="en-US" baseline="0" dirty="0" smtClean="0"/>
              <a:t> groups share their insights, and teachers can end with final thoughts on the connection </a:t>
            </a:r>
            <a:r>
              <a:rPr lang="en-US" baseline="0" smtClean="0"/>
              <a:t>to </a:t>
            </a:r>
            <a:r>
              <a:rPr lang="en-US" baseline="0" smtClean="0"/>
              <a:t>the </a:t>
            </a:r>
            <a:r>
              <a:rPr lang="en-US" baseline="0" dirty="0" smtClean="0"/>
              <a:t>class/unit.</a:t>
            </a:r>
            <a:endParaRPr lang="en-US" dirty="0"/>
          </a:p>
        </p:txBody>
      </p:sp>
      <p:sp>
        <p:nvSpPr>
          <p:cNvPr id="4" name="Slide Number Placeholder 3"/>
          <p:cNvSpPr>
            <a:spLocks noGrp="1"/>
          </p:cNvSpPr>
          <p:nvPr>
            <p:ph type="sldNum" sz="quarter" idx="10"/>
          </p:nvPr>
        </p:nvSpPr>
        <p:spPr/>
        <p:txBody>
          <a:bodyPr/>
          <a:lstStyle/>
          <a:p>
            <a:fld id="{B3AD3651-5940-8642-8E6B-EE84E53FB5E0}" type="slidenum">
              <a:rPr lang="en-US" smtClean="0"/>
              <a:t>7</a:t>
            </a:fld>
            <a:endParaRPr lang="en-US" dirty="0"/>
          </a:p>
        </p:txBody>
      </p:sp>
    </p:spTree>
    <p:extLst>
      <p:ext uri="{BB962C8B-B14F-4D97-AF65-F5344CB8AC3E}">
        <p14:creationId xmlns:p14="http://schemas.microsoft.com/office/powerpoint/2010/main" val="2483076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C635E0A5-C03B-2546-96E7-9CB4ED3F58C9}" type="datetimeFigureOut">
              <a:rPr lang="en-US" smtClean="0"/>
              <a:t>12/6/2017</a:t>
            </a:fld>
            <a:endParaRPr lang="en-US" dirty="0"/>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dirty="0"/>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309F5610-A420-A841-AE97-4C96E965BAD5}"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C635E0A5-C03B-2546-96E7-9CB4ED3F58C9}" type="datetimeFigureOut">
              <a:rPr lang="en-US" smtClean="0"/>
              <a:t>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9F5610-A420-A841-AE97-4C96E965BAD5}" type="slidenum">
              <a:rPr lang="en-US" smtClean="0"/>
              <a:t>‹#›</a:t>
            </a:fld>
            <a:endParaRPr lang="en-US"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C635E0A5-C03B-2546-96E7-9CB4ED3F58C9}" type="datetimeFigureOut">
              <a:rPr lang="en-US" smtClean="0"/>
              <a:t>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9F5610-A420-A841-AE97-4C96E965BAD5}" type="slidenum">
              <a:rPr lang="en-US" smtClean="0"/>
              <a:t>‹#›</a:t>
            </a:fld>
            <a:endParaRPr lang="en-US" dirty="0"/>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C635E0A5-C03B-2546-96E7-9CB4ED3F58C9}" type="datetimeFigureOut">
              <a:rPr lang="en-US" smtClean="0"/>
              <a:t>12/6/2017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09F5610-A420-A841-AE97-4C96E965BAD5}" type="slidenum">
              <a:rPr lang="en-US" smtClean="0"/>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35E0A5-C03B-2546-96E7-9CB4ED3F58C9}" type="datetimeFigureOut">
              <a:rPr lang="en-US" smtClean="0"/>
              <a:t>12/6/2017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09F5610-A420-A841-AE97-4C96E965BAD5}" type="slidenum">
              <a:rPr lang="en-US" smtClean="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35E0A5-C03B-2546-96E7-9CB4ED3F58C9}" type="datetimeFigureOut">
              <a:rPr lang="en-US" smtClean="0"/>
              <a:t>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9F5610-A420-A841-AE97-4C96E965BAD5}" type="slidenum">
              <a:rPr lang="en-US" smtClean="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35E0A5-C03B-2546-96E7-9CB4ED3F58C9}" type="datetimeFigureOut">
              <a:rPr lang="en-US" smtClean="0"/>
              <a:t>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9F5610-A420-A841-AE97-4C96E965BAD5}" type="slidenum">
              <a:rPr lang="en-US" smtClean="0"/>
              <a:t>‹#›</a:t>
            </a:fld>
            <a:endParaRPr lang="en-US" dirty="0"/>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dirty="0" smtClean="0"/>
              <a:t>Drag picture to placeholder or click icon to add</a:t>
            </a:r>
            <a:endParaRPr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dirty="0" smtClean="0"/>
              <a:t>Drag picture to placeholder or click icon to add</a:t>
            </a:r>
            <a:endParaRPr dirty="0"/>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dirty="0" smtClean="0"/>
              <a:t>Drag picture to placeholder or click icon to add</a:t>
            </a:r>
            <a:endParaRPr dirty="0"/>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35E0A5-C03B-2546-96E7-9CB4ED3F58C9}" type="datetimeFigureOut">
              <a:rPr lang="en-US" smtClean="0"/>
              <a:t>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9F5610-A420-A841-AE97-4C96E965BAD5}" type="slidenum">
              <a:rPr lang="en-US" smtClean="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35E0A5-C03B-2546-96E7-9CB4ED3F58C9}" type="datetimeFigureOut">
              <a:rPr lang="en-US" smtClean="0"/>
              <a:t>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9F5610-A420-A841-AE97-4C96E965BAD5}" type="slidenum">
              <a:rPr lang="en-US" smtClean="0"/>
              <a:t>‹#›</a:t>
            </a:fld>
            <a:endParaRPr lang="en-US" dirty="0"/>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dirty="0" smtClean="0"/>
              <a:t>Drag picture to placeholder or click icon to add</a:t>
            </a:r>
            <a:endParaRPr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dirty="0" smtClean="0"/>
              <a:t>Drag picture to placeholder or click icon to add</a:t>
            </a:r>
            <a:endParaRPr dirty="0"/>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35E0A5-C03B-2546-96E7-9CB4ED3F58C9}" type="datetimeFigureOut">
              <a:rPr lang="en-US" smtClean="0"/>
              <a:t>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9F5610-A420-A841-AE97-4C96E965BAD5}" type="slidenum">
              <a:rPr lang="en-US" smtClean="0"/>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635E0A5-C03B-2546-96E7-9CB4ED3F58C9}" type="datetimeFigureOut">
              <a:rPr lang="en-US" smtClean="0"/>
              <a:t>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9F5610-A420-A841-AE97-4C96E965BAD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635E0A5-C03B-2546-96E7-9CB4ED3F58C9}" type="datetimeFigureOut">
              <a:rPr lang="en-US" smtClean="0"/>
              <a:t>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9F5610-A420-A841-AE97-4C96E965BAD5}" type="slidenum">
              <a:rPr lang="en-US" smtClean="0"/>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635E0A5-C03B-2546-96E7-9CB4ED3F58C9}" type="datetimeFigureOut">
              <a:rPr lang="en-US" smtClean="0"/>
              <a:t>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9F5610-A420-A841-AE97-4C96E965BAD5}"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C635E0A5-C03B-2546-96E7-9CB4ED3F58C9}" type="datetimeFigureOut">
              <a:rPr lang="en-US" smtClean="0"/>
              <a:t>12/6/2017</a:t>
            </a:fld>
            <a:endParaRPr lang="en-US" dirty="0"/>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309F5610-A420-A841-AE97-4C96E965BAD5}"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C635E0A5-C03B-2546-96E7-9CB4ED3F58C9}" type="datetimeFigureOut">
              <a:rPr lang="en-US" smtClean="0"/>
              <a:t>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9F5610-A420-A841-AE97-4C96E965BAD5}"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35E0A5-C03B-2546-96E7-9CB4ED3F58C9}" type="datetimeFigureOut">
              <a:rPr lang="en-US" smtClean="0"/>
              <a:t>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9F5610-A420-A841-AE97-4C96E965BAD5}"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35E0A5-C03B-2546-96E7-9CB4ED3F58C9}" type="datetimeFigureOut">
              <a:rPr lang="en-US" smtClean="0"/>
              <a:t>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9F5610-A420-A841-AE97-4C96E965BAD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C635E0A5-C03B-2546-96E7-9CB4ED3F58C9}" type="datetimeFigureOut">
              <a:rPr lang="en-US" smtClean="0"/>
              <a:t>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9F5610-A420-A841-AE97-4C96E965BAD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C635E0A5-C03B-2546-96E7-9CB4ED3F58C9}" type="datetimeFigureOut">
              <a:rPr lang="en-US" smtClean="0"/>
              <a:t>12/6/2017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09F5610-A420-A841-AE97-4C96E965BAD5}" type="slidenum">
              <a:rPr lang="en-US" smtClean="0"/>
              <a:t>‹#›</a:t>
            </a:fld>
            <a:endParaRPr lang="en-US" dirty="0"/>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C635E0A5-C03B-2546-96E7-9CB4ED3F58C9}" type="datetimeFigureOut">
              <a:rPr lang="en-US" smtClean="0"/>
              <a:t>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9F5610-A420-A841-AE97-4C96E965BAD5}" type="slidenum">
              <a:rPr lang="en-US" smtClean="0"/>
              <a:t>‹#›</a:t>
            </a:fld>
            <a:endParaRPr lang="en-US" dirty="0"/>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8.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7.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C635E0A5-C03B-2546-96E7-9CB4ED3F58C9}" type="datetimeFigureOut">
              <a:rPr lang="en-US" smtClean="0"/>
              <a:t>12/6/2017</a:t>
            </a:fld>
            <a:endParaRPr lang="en-US" dirty="0"/>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dirty="0"/>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309F5610-A420-A841-AE97-4C96E965BAD5}"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901319" y="2088682"/>
            <a:ext cx="8021782" cy="2669471"/>
          </a:xfrm>
        </p:spPr>
        <p:txBody>
          <a:bodyPr/>
          <a:lstStyle/>
          <a:p>
            <a:r>
              <a:rPr lang="en-US" sz="8800" dirty="0" smtClean="0"/>
              <a:t>Speech &amp; Debate </a:t>
            </a:r>
            <a:endParaRPr lang="en-US" sz="8800" dirty="0"/>
          </a:p>
        </p:txBody>
      </p:sp>
      <p:sp>
        <p:nvSpPr>
          <p:cNvPr id="3" name="Title 2"/>
          <p:cNvSpPr>
            <a:spLocks noGrp="1"/>
          </p:cNvSpPr>
          <p:nvPr>
            <p:ph type="ctrTitle"/>
          </p:nvPr>
        </p:nvSpPr>
        <p:spPr>
          <a:xfrm>
            <a:off x="3590223" y="4447250"/>
            <a:ext cx="5094990" cy="1209964"/>
          </a:xfrm>
        </p:spPr>
        <p:txBody>
          <a:bodyPr/>
          <a:lstStyle/>
          <a:p>
            <a:r>
              <a:rPr lang="en-US" sz="6000" dirty="0" smtClean="0"/>
              <a:t>Welcome!</a:t>
            </a:r>
            <a:endParaRPr lang="en-US" sz="6000" dirty="0"/>
          </a:p>
        </p:txBody>
      </p:sp>
      <p:sp>
        <p:nvSpPr>
          <p:cNvPr id="4" name="Subtitle 3"/>
          <p:cNvSpPr>
            <a:spLocks noGrp="1"/>
          </p:cNvSpPr>
          <p:nvPr>
            <p:ph type="subTitle" idx="1"/>
          </p:nvPr>
        </p:nvSpPr>
        <p:spPr>
          <a:xfrm>
            <a:off x="3590223" y="5739299"/>
            <a:ext cx="5094990" cy="1156586"/>
          </a:xfrm>
        </p:spPr>
        <p:txBody>
          <a:bodyPr>
            <a:normAutofit/>
          </a:bodyPr>
          <a:lstStyle/>
          <a:p>
            <a:endParaRPr lang="en-US" sz="3600" dirty="0" smtClean="0"/>
          </a:p>
          <a:p>
            <a:r>
              <a:rPr lang="en-US" sz="3600" dirty="0" smtClean="0"/>
              <a:t>Teacher: Type Name Here</a:t>
            </a:r>
            <a:endParaRPr lang="en-US" sz="36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21603" y="308299"/>
            <a:ext cx="2143125" cy="2143125"/>
          </a:xfrm>
          <a:prstGeom prst="rect">
            <a:avLst/>
          </a:prstGeom>
        </p:spPr>
      </p:pic>
    </p:spTree>
    <p:extLst>
      <p:ext uri="{BB962C8B-B14F-4D97-AF65-F5344CB8AC3E}">
        <p14:creationId xmlns:p14="http://schemas.microsoft.com/office/powerpoint/2010/main" val="10231434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0640"/>
            <a:ext cx="7772400" cy="1362075"/>
          </a:xfrm>
        </p:spPr>
        <p:txBody>
          <a:bodyPr/>
          <a:lstStyle/>
          <a:p>
            <a:r>
              <a:rPr lang="en-US" sz="6000" dirty="0" smtClean="0"/>
              <a:t>Step 1: </a:t>
            </a:r>
            <a:r>
              <a:rPr lang="en-US" sz="6000" u="sng" dirty="0" smtClean="0"/>
              <a:t>DESCRIBE</a:t>
            </a:r>
            <a:endParaRPr lang="en-US" sz="6000" u="sng" dirty="0"/>
          </a:p>
        </p:txBody>
      </p:sp>
      <p:sp>
        <p:nvSpPr>
          <p:cNvPr id="3" name="Text Placeholder 2"/>
          <p:cNvSpPr>
            <a:spLocks noGrp="1"/>
          </p:cNvSpPr>
          <p:nvPr>
            <p:ph type="body" idx="1"/>
          </p:nvPr>
        </p:nvSpPr>
        <p:spPr>
          <a:xfrm>
            <a:off x="681312" y="2633023"/>
            <a:ext cx="5014726" cy="3865503"/>
          </a:xfrm>
        </p:spPr>
        <p:txBody>
          <a:bodyPr>
            <a:normAutofit/>
          </a:bodyPr>
          <a:lstStyle/>
          <a:p>
            <a:pPr marL="342900" indent="-342900">
              <a:spcAft>
                <a:spcPts val="2400"/>
              </a:spcAft>
              <a:buFont typeface="Arial"/>
              <a:buChar char="•"/>
            </a:pPr>
            <a:r>
              <a:rPr lang="en-US" sz="4000" dirty="0" smtClean="0"/>
              <a:t>Look closely at the picture &amp; list all details you notice.</a:t>
            </a:r>
          </a:p>
          <a:p>
            <a:pPr marL="342900" indent="-342900">
              <a:spcBef>
                <a:spcPts val="1200"/>
              </a:spcBef>
              <a:buFont typeface="Arial"/>
              <a:buChar char="•"/>
            </a:pPr>
            <a:r>
              <a:rPr lang="en-US" sz="4000" dirty="0" smtClean="0"/>
              <a:t>What do you see?</a:t>
            </a:r>
            <a:endParaRPr lang="en-US" sz="4000" dirty="0"/>
          </a:p>
        </p:txBody>
      </p:sp>
    </p:spTree>
    <p:extLst>
      <p:ext uri="{BB962C8B-B14F-4D97-AF65-F5344CB8AC3E}">
        <p14:creationId xmlns:p14="http://schemas.microsoft.com/office/powerpoint/2010/main" val="37792504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5834"/>
            <a:ext cx="7772400" cy="1362075"/>
          </a:xfrm>
        </p:spPr>
        <p:txBody>
          <a:bodyPr/>
          <a:lstStyle/>
          <a:p>
            <a:r>
              <a:rPr lang="en-US" sz="6000" dirty="0" smtClean="0"/>
              <a:t>Step 2: </a:t>
            </a:r>
            <a:r>
              <a:rPr lang="en-US" sz="6000" u="sng" dirty="0" smtClean="0"/>
              <a:t>ANALYZE</a:t>
            </a:r>
            <a:endParaRPr lang="en-US" sz="6000" u="sng" dirty="0"/>
          </a:p>
        </p:txBody>
      </p:sp>
      <p:sp>
        <p:nvSpPr>
          <p:cNvPr id="3" name="Text Placeholder 2"/>
          <p:cNvSpPr>
            <a:spLocks noGrp="1"/>
          </p:cNvSpPr>
          <p:nvPr>
            <p:ph type="body" idx="1"/>
          </p:nvPr>
        </p:nvSpPr>
        <p:spPr>
          <a:xfrm>
            <a:off x="457200" y="2110150"/>
            <a:ext cx="5500284" cy="4444397"/>
          </a:xfrm>
        </p:spPr>
        <p:txBody>
          <a:bodyPr>
            <a:normAutofit lnSpcReduction="10000"/>
          </a:bodyPr>
          <a:lstStyle/>
          <a:p>
            <a:pPr marL="342900" indent="-342900">
              <a:spcAft>
                <a:spcPts val="2400"/>
              </a:spcAft>
              <a:buFont typeface="Arial"/>
              <a:buChar char="•"/>
            </a:pPr>
            <a:r>
              <a:rPr lang="en-US" sz="4000" dirty="0" smtClean="0"/>
              <a:t>Interpret the picture.  Write about what you think the artist is trying to say or give your own opinion.  Explain.</a:t>
            </a:r>
          </a:p>
          <a:p>
            <a:pPr marL="342900" indent="-342900">
              <a:spcBef>
                <a:spcPts val="1200"/>
              </a:spcBef>
              <a:buFont typeface="Arial"/>
              <a:buChar char="•"/>
            </a:pPr>
            <a:r>
              <a:rPr lang="en-US" sz="4000" dirty="0" smtClean="0"/>
              <a:t>What do you think it might mean?  </a:t>
            </a:r>
            <a:endParaRPr lang="en-US" sz="4000" dirty="0"/>
          </a:p>
        </p:txBody>
      </p:sp>
    </p:spTree>
    <p:extLst>
      <p:ext uri="{BB962C8B-B14F-4D97-AF65-F5344CB8AC3E}">
        <p14:creationId xmlns:p14="http://schemas.microsoft.com/office/powerpoint/2010/main" val="27654408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2775" y="3752346"/>
            <a:ext cx="5538788" cy="988466"/>
          </a:xfrm>
        </p:spPr>
        <p:txBody>
          <a:bodyPr/>
          <a:lstStyle/>
          <a:p>
            <a:pPr algn="ctr"/>
            <a:r>
              <a:rPr lang="en-US" sz="6000" u="sng" dirty="0" smtClean="0"/>
              <a:t>SHARE</a:t>
            </a:r>
            <a:endParaRPr lang="en-US" sz="6000" u="sng" dirty="0"/>
          </a:p>
        </p:txBody>
      </p:sp>
      <p:sp>
        <p:nvSpPr>
          <p:cNvPr id="4" name="Text Placeholder 3"/>
          <p:cNvSpPr>
            <a:spLocks noGrp="1"/>
          </p:cNvSpPr>
          <p:nvPr>
            <p:ph type="body" sz="half" idx="2"/>
          </p:nvPr>
        </p:nvSpPr>
        <p:spPr>
          <a:xfrm>
            <a:off x="1533378" y="4853354"/>
            <a:ext cx="7287065" cy="970671"/>
          </a:xfrm>
        </p:spPr>
        <p:txBody>
          <a:bodyPr>
            <a:noAutofit/>
          </a:bodyPr>
          <a:lstStyle/>
          <a:p>
            <a:r>
              <a:rPr lang="en-US" sz="4000" dirty="0" smtClean="0"/>
              <a:t>Talk about what you have written in your groups.  Add to your paper if you would like. </a:t>
            </a:r>
            <a:endParaRPr lang="en-US" sz="4000" dirty="0"/>
          </a:p>
        </p:txBody>
      </p:sp>
      <p:pic>
        <p:nvPicPr>
          <p:cNvPr id="10" name="Picture Placeholder 9" descr="roundtablediscussion_diversity.jpg"/>
          <p:cNvPicPr>
            <a:picLocks noGrp="1" noChangeAspect="1"/>
          </p:cNvPicPr>
          <p:nvPr>
            <p:ph type="pic" sz="quarter" idx="15"/>
          </p:nvPr>
        </p:nvPicPr>
        <p:blipFill rotWithShape="1">
          <a:blip r:embed="rId3">
            <a:extLst>
              <a:ext uri="{28A0092B-C50C-407E-A947-70E740481C1C}">
                <a14:useLocalDpi xmlns:a14="http://schemas.microsoft.com/office/drawing/2010/main" val="0"/>
              </a:ext>
            </a:extLst>
          </a:blip>
          <a:srcRect t="201" b="6885"/>
          <a:stretch/>
        </p:blipFill>
        <p:spPr>
          <a:xfrm rot="21240000">
            <a:off x="971679" y="449801"/>
            <a:ext cx="4739801" cy="3596233"/>
          </a:xfrm>
        </p:spPr>
      </p:pic>
    </p:spTree>
    <p:extLst>
      <p:ext uri="{BB962C8B-B14F-4D97-AF65-F5344CB8AC3E}">
        <p14:creationId xmlns:p14="http://schemas.microsoft.com/office/powerpoint/2010/main" val="33280850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4508"/>
            <a:ext cx="7772400" cy="1362075"/>
          </a:xfrm>
        </p:spPr>
        <p:txBody>
          <a:bodyPr/>
          <a:lstStyle/>
          <a:p>
            <a:r>
              <a:rPr lang="en-US" sz="6000" dirty="0" smtClean="0"/>
              <a:t>Step 3: </a:t>
            </a:r>
            <a:r>
              <a:rPr lang="en-US" sz="6000" u="sng" dirty="0" smtClean="0"/>
              <a:t>CONNECT</a:t>
            </a:r>
            <a:endParaRPr lang="en-US" sz="6000" u="sng" dirty="0"/>
          </a:p>
        </p:txBody>
      </p:sp>
      <p:sp>
        <p:nvSpPr>
          <p:cNvPr id="3" name="Text Placeholder 2"/>
          <p:cNvSpPr>
            <a:spLocks noGrp="1"/>
          </p:cNvSpPr>
          <p:nvPr>
            <p:ph type="body" idx="1"/>
          </p:nvPr>
        </p:nvSpPr>
        <p:spPr>
          <a:xfrm>
            <a:off x="457200" y="2203523"/>
            <a:ext cx="6434065" cy="4033567"/>
          </a:xfrm>
        </p:spPr>
        <p:txBody>
          <a:bodyPr>
            <a:normAutofit fontScale="92500" lnSpcReduction="20000"/>
          </a:bodyPr>
          <a:lstStyle/>
          <a:p>
            <a:pPr marL="571500" indent="-571500">
              <a:spcAft>
                <a:spcPts val="2400"/>
              </a:spcAft>
              <a:buFont typeface="Arial"/>
              <a:buChar char="•"/>
            </a:pPr>
            <a:r>
              <a:rPr lang="en-US" sz="4000" dirty="0" smtClean="0"/>
              <a:t>As a group, choose ONE of the quotes you’ve been given:</a:t>
            </a:r>
          </a:p>
          <a:p>
            <a:pPr marL="1657350" lvl="2" indent="-742950">
              <a:spcAft>
                <a:spcPts val="2400"/>
              </a:spcAft>
              <a:buFont typeface="+mj-lt"/>
              <a:buAutoNum type="alphaUcPeriod"/>
            </a:pPr>
            <a:r>
              <a:rPr lang="en-US" sz="3900" dirty="0" smtClean="0">
                <a:solidFill>
                  <a:srgbClr val="262626"/>
                </a:solidFill>
              </a:rPr>
              <a:t>Discuss the quote’s meaning.</a:t>
            </a:r>
          </a:p>
          <a:p>
            <a:pPr marL="1657350" lvl="2" indent="-742950">
              <a:spcAft>
                <a:spcPts val="2400"/>
              </a:spcAft>
              <a:buFont typeface="+mj-lt"/>
              <a:buAutoNum type="alphaUcPeriod"/>
            </a:pPr>
            <a:r>
              <a:rPr lang="en-US" sz="3900" dirty="0" smtClean="0">
                <a:solidFill>
                  <a:srgbClr val="262626"/>
                </a:solidFill>
              </a:rPr>
              <a:t>Discuss how the quote could relate to the picture.</a:t>
            </a:r>
            <a:endParaRPr lang="en-US" sz="3900" dirty="0">
              <a:solidFill>
                <a:srgbClr val="262626"/>
              </a:solidFill>
            </a:endParaRPr>
          </a:p>
        </p:txBody>
      </p:sp>
    </p:spTree>
    <p:extLst>
      <p:ext uri="{BB962C8B-B14F-4D97-AF65-F5344CB8AC3E}">
        <p14:creationId xmlns:p14="http://schemas.microsoft.com/office/powerpoint/2010/main" val="33981380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172" y="364508"/>
            <a:ext cx="7772400" cy="1362075"/>
          </a:xfrm>
        </p:spPr>
        <p:txBody>
          <a:bodyPr/>
          <a:lstStyle/>
          <a:p>
            <a:r>
              <a:rPr lang="en-US" sz="6000" dirty="0" smtClean="0"/>
              <a:t>Step 4: </a:t>
            </a:r>
            <a:r>
              <a:rPr lang="en-US" sz="6000" u="sng" dirty="0" smtClean="0"/>
              <a:t>PREDICT</a:t>
            </a:r>
            <a:endParaRPr lang="en-US" sz="6000" u="sng" dirty="0"/>
          </a:p>
        </p:txBody>
      </p:sp>
      <p:sp>
        <p:nvSpPr>
          <p:cNvPr id="3" name="Text Placeholder 2"/>
          <p:cNvSpPr>
            <a:spLocks noGrp="1"/>
          </p:cNvSpPr>
          <p:nvPr>
            <p:ph type="body" idx="1"/>
          </p:nvPr>
        </p:nvSpPr>
        <p:spPr>
          <a:xfrm>
            <a:off x="494551" y="2184849"/>
            <a:ext cx="5220151" cy="4033567"/>
          </a:xfrm>
        </p:spPr>
        <p:txBody>
          <a:bodyPr>
            <a:normAutofit/>
          </a:bodyPr>
          <a:lstStyle/>
          <a:p>
            <a:pPr marL="342900" indent="-342900">
              <a:spcAft>
                <a:spcPts val="2400"/>
              </a:spcAft>
              <a:buFont typeface="Arial"/>
              <a:buChar char="•"/>
            </a:pPr>
            <a:r>
              <a:rPr lang="en-US" sz="4000" dirty="0" smtClean="0"/>
              <a:t>As a group, answer this final question:</a:t>
            </a:r>
          </a:p>
          <a:p>
            <a:pPr marL="1028700" lvl="1" indent="-571500">
              <a:spcBef>
                <a:spcPts val="1200"/>
              </a:spcBef>
              <a:buFont typeface="Wingdings" charset="2"/>
              <a:buChar char="ü"/>
            </a:pPr>
            <a:r>
              <a:rPr lang="en-US" sz="3600" dirty="0" smtClean="0">
                <a:solidFill>
                  <a:schemeClr val="tx1">
                    <a:lumMod val="85000"/>
                    <a:lumOff val="15000"/>
                  </a:schemeClr>
                </a:solidFill>
              </a:rPr>
              <a:t>Why do you think we are beginning our debate class with this activity?</a:t>
            </a:r>
            <a:endParaRPr lang="en-US" sz="3600" dirty="0">
              <a:solidFill>
                <a:schemeClr val="tx1">
                  <a:lumMod val="85000"/>
                  <a:lumOff val="15000"/>
                </a:schemeClr>
              </a:solidFill>
            </a:endParaRPr>
          </a:p>
        </p:txBody>
      </p:sp>
    </p:spTree>
    <p:extLst>
      <p:ext uri="{BB962C8B-B14F-4D97-AF65-F5344CB8AC3E}">
        <p14:creationId xmlns:p14="http://schemas.microsoft.com/office/powerpoint/2010/main" val="28908107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08448"/>
            <a:ext cx="7313613" cy="868362"/>
          </a:xfrm>
        </p:spPr>
        <p:txBody>
          <a:bodyPr/>
          <a:lstStyle/>
          <a:p>
            <a:r>
              <a:rPr lang="en-US" b="1" dirty="0" smtClean="0"/>
              <a:t>Debrief</a:t>
            </a:r>
            <a:endParaRPr lang="en-US" b="1" dirty="0"/>
          </a:p>
        </p:txBody>
      </p:sp>
      <p:sp>
        <p:nvSpPr>
          <p:cNvPr id="3" name="Content Placeholder 2"/>
          <p:cNvSpPr>
            <a:spLocks noGrp="1"/>
          </p:cNvSpPr>
          <p:nvPr>
            <p:ph idx="1"/>
          </p:nvPr>
        </p:nvSpPr>
        <p:spPr>
          <a:xfrm>
            <a:off x="218985" y="1371600"/>
            <a:ext cx="9114576" cy="5486400"/>
          </a:xfrm>
        </p:spPr>
        <p:txBody>
          <a:bodyPr>
            <a:normAutofit/>
          </a:bodyPr>
          <a:lstStyle/>
          <a:p>
            <a:r>
              <a:rPr lang="en-US" sz="3600" dirty="0" smtClean="0"/>
              <a:t>Group Share Out</a:t>
            </a:r>
            <a:endParaRPr lang="en-US" sz="36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1599" y="2514996"/>
            <a:ext cx="6399213" cy="3199607"/>
          </a:xfrm>
          <a:prstGeom prst="rect">
            <a:avLst/>
          </a:prstGeom>
        </p:spPr>
      </p:pic>
    </p:spTree>
    <p:extLst>
      <p:ext uri="{BB962C8B-B14F-4D97-AF65-F5344CB8AC3E}">
        <p14:creationId xmlns:p14="http://schemas.microsoft.com/office/powerpoint/2010/main" val="42713750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266</TotalTime>
  <Words>659</Words>
  <Application>Microsoft Office PowerPoint</Application>
  <PresentationFormat>On-screen Show (4:3)</PresentationFormat>
  <Paragraphs>35</Paragraphs>
  <Slides>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Goudy Old Style</vt:lpstr>
      <vt:lpstr>Impact</vt:lpstr>
      <vt:lpstr>Rockwell</vt:lpstr>
      <vt:lpstr>Wingdings</vt:lpstr>
      <vt:lpstr>Inkwell</vt:lpstr>
      <vt:lpstr>Welcome!</vt:lpstr>
      <vt:lpstr>Step 1: DESCRIBE</vt:lpstr>
      <vt:lpstr>Step 2: ANALYZE</vt:lpstr>
      <vt:lpstr>SHARE</vt:lpstr>
      <vt:lpstr>Step 3: CONNECT</vt:lpstr>
      <vt:lpstr>Step 4: PREDICT</vt:lpstr>
      <vt:lpstr>Debrief</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Stacy Thomas</dc:creator>
  <cp:lastModifiedBy>STACY MCGEE</cp:lastModifiedBy>
  <cp:revision>67</cp:revision>
  <cp:lastPrinted>2014-08-06T17:14:40Z</cp:lastPrinted>
  <dcterms:created xsi:type="dcterms:W3CDTF">2014-08-06T14:53:56Z</dcterms:created>
  <dcterms:modified xsi:type="dcterms:W3CDTF">2017-12-06T16:20:30Z</dcterms:modified>
</cp:coreProperties>
</file>